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70" r:id="rId3"/>
    <p:sldId id="481" r:id="rId4"/>
    <p:sldId id="482" r:id="rId5"/>
    <p:sldId id="483" r:id="rId6"/>
    <p:sldId id="511" r:id="rId7"/>
    <p:sldId id="485" r:id="rId8"/>
    <p:sldId id="486" r:id="rId9"/>
    <p:sldId id="487" r:id="rId10"/>
    <p:sldId id="488" r:id="rId11"/>
    <p:sldId id="490" r:id="rId12"/>
    <p:sldId id="491" r:id="rId13"/>
    <p:sldId id="484" r:id="rId14"/>
    <p:sldId id="492" r:id="rId15"/>
    <p:sldId id="493" r:id="rId16"/>
    <p:sldId id="512" r:id="rId17"/>
    <p:sldId id="494" r:id="rId18"/>
    <p:sldId id="496" r:id="rId19"/>
    <p:sldId id="497" r:id="rId20"/>
    <p:sldId id="498" r:id="rId21"/>
    <p:sldId id="499" r:id="rId22"/>
    <p:sldId id="500" r:id="rId23"/>
    <p:sldId id="501" r:id="rId24"/>
    <p:sldId id="502" r:id="rId25"/>
  </p:sldIdLst>
  <p:sldSz cx="9144000" cy="6858000" type="screen4x3"/>
  <p:notesSz cx="6934200" cy="9220200"/>
  <p:embeddedFontLst>
    <p:embeddedFont>
      <p:font typeface="CMSY10ORIG" panose="020B0500000000000000"/>
      <p:regular r:id="rId30"/>
    </p:embeddedFont>
    <p:embeddedFont>
      <p:font typeface="CMBX10" panose="020B0500000000000000"/>
      <p:regular r:id="rId31"/>
    </p:embeddedFont>
    <p:embeddedFont>
      <p:font typeface="CMR7" panose="020B0500000000000000"/>
      <p:regular r:id="rId32"/>
    </p:embeddedFont>
    <p:embeddedFont>
      <p:font typeface="CMMI10" panose="020B0500000000000000"/>
      <p:regular r:id="rId33"/>
    </p:embeddedFont>
    <p:embeddedFont>
      <p:font typeface="CMMI7" panose="020B0500000000000000"/>
      <p:regular r:id="rId34"/>
    </p:embeddedFont>
    <p:embeddedFont>
      <p:font typeface="CMR10" panose="020B0500000000000000"/>
      <p:regular r:id="rId35"/>
    </p:embeddedFont>
    <p:embeddedFont>
      <p:font typeface="MSBM10" panose="020B0500000000000000"/>
      <p:regular r:id="rId36"/>
    </p:embeddedFont>
    <p:embeddedFont>
      <p:font typeface="CMEX10" panose="020B0500000000000000"/>
      <p:regular r:id="rId37"/>
    </p:embeddedFont>
    <p:embeddedFont>
      <p:font typeface="CMSY7" panose="020B0500000000000000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693" autoAdjust="0"/>
  </p:normalViewPr>
  <p:slideViewPr>
    <p:cSldViewPr>
      <p:cViewPr varScale="1">
        <p:scale>
          <a:sx n="127" d="100"/>
          <a:sy n="127" d="100"/>
        </p:scale>
        <p:origin x="44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23.xml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slide" Target="slides/slide2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475" y="0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B1DEB-20E8-4D8B-A27E-6EF3A96A95DE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2050" y="692150"/>
            <a:ext cx="4610100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738" y="4379913"/>
            <a:ext cx="5546725" cy="41481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8238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475" y="8758238"/>
            <a:ext cx="3005138" cy="460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4FF3A8-4F04-4444-98EB-5C7C6DF294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36E7C-FE81-4D27-BC46-F8636B61A7B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CCF6-FB0B-41E8-857B-F4260B1DDC0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tags" Target="../tags/tag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4575"/>
            <a:ext cx="7772400" cy="2196251"/>
          </a:xfrm>
        </p:spPr>
        <p:txBody>
          <a:bodyPr>
            <a:normAutofit/>
          </a:bodyPr>
          <a:lstStyle/>
          <a:p>
            <a:r>
              <a:rPr lang="en-US" dirty="0" smtClean="0"/>
              <a:t>Probability Review 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TexPoint fonts used in EMF. </a:t>
            </a:r>
            <a:endParaRPr lang="en-US" smtClean="0"/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SY10ORIG" panose="020B0500000000000000"/>
              </a:rPr>
              <a:t>A</a:t>
            </a:r>
            <a:r>
              <a:rPr lang="en-US" smtClean="0">
                <a:latin typeface="CMBX10" panose="020B0500000000000000"/>
              </a:rPr>
              <a:t>A</a:t>
            </a:r>
            <a:r>
              <a:rPr lang="en-US" smtClean="0">
                <a:latin typeface="CMR7" panose="020B0500000000000000"/>
              </a:rPr>
              <a:t>A</a:t>
            </a:r>
            <a:r>
              <a:rPr lang="en-US" smtClean="0">
                <a:latin typeface="CMMI10" panose="020B0500000000000000"/>
              </a:rPr>
              <a:t>A</a:t>
            </a:r>
            <a:r>
              <a:rPr lang="en-US" smtClean="0">
                <a:latin typeface="CMMI7" panose="020B0500000000000000"/>
              </a:rPr>
              <a:t>A</a:t>
            </a:r>
            <a:r>
              <a:rPr lang="en-US" smtClean="0">
                <a:latin typeface="CMR10" panose="020B0500000000000000"/>
              </a:rPr>
              <a:t>A</a:t>
            </a:r>
            <a:r>
              <a:rPr lang="en-US" smtClean="0">
                <a:latin typeface="MSBM10" panose="020B0500000000000000"/>
              </a:rPr>
              <a:t>A</a:t>
            </a:r>
            <a:r>
              <a:rPr lang="en-US" smtClean="0">
                <a:latin typeface="CMEX10" panose="020B0500000000000000"/>
              </a:rPr>
              <a:t>A</a:t>
            </a:r>
            <a:r>
              <a:rPr lang="en-US" smtClean="0">
                <a:latin typeface="CMSY7" panose="020B0500000000000000"/>
              </a:rPr>
              <a:t>A</a:t>
            </a:r>
            <a:endParaRPr lang="en-US"/>
          </a:p>
        </p:txBody>
      </p:sp>
      <p:sp>
        <p:nvSpPr>
          <p:cNvPr id="3" name="AutoShape 6" descr="Image result for eve wall-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AutoShape 8" descr="Image result for eve wall-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AutoShape 16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8" name="AutoShape 18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AutoShape 20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0" name="AutoShape 22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1" name="AutoShape 24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AutoShape 4" descr="Image result for bitcoi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AutoShape 6" descr="Image result for bitcoi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2406111" y="4682676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2714457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2999761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15610" y="3124199"/>
            <a:ext cx="381000" cy="3245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14456" y="6369546"/>
            <a:ext cx="4067344" cy="183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Uniform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4" y="1371604"/>
            <a:ext cx="6785765" cy="1394658"/>
          </a:xfrm>
          <a:prstGeom prst="rect">
            <a:avLst/>
          </a:prstGeom>
          <a:noFill/>
          <a:effectLst/>
        </p:spPr>
      </p:pic>
      <p:pic>
        <p:nvPicPr>
          <p:cNvPr id="1026" name="Picture 2 2" descr="Image result for arrow on frisb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280" y="3273280"/>
            <a:ext cx="3356120" cy="33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Gaussian Distribution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4" y="1371604"/>
            <a:ext cx="6783125" cy="2114439"/>
          </a:xfrm>
          <a:prstGeom prst="rect">
            <a:avLst/>
          </a:prstGeom>
          <a:noFill/>
          <a:effectLst/>
        </p:spPr>
      </p:pic>
      <p:pic>
        <p:nvPicPr>
          <p:cNvPr id="2050" name="Picture 2 2" descr="Image result for normal dens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57600"/>
            <a:ext cx="5335712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of Probability Distributions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73" y="1371602"/>
            <a:ext cx="4946027" cy="408228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Expectation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27978"/>
            <a:ext cx="4536611" cy="301251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Jointly Distributed Random Variables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371603"/>
            <a:ext cx="6783125" cy="3357219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82078"/>
            <a:ext cx="5293373" cy="1513522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Jointly Distributed Random Variables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6785767" cy="3344010"/>
          </a:xfrm>
          <a:prstGeom prst="rect">
            <a:avLst/>
          </a:prstGeom>
          <a:noFill/>
          <a:effectLst/>
        </p:spPr>
      </p:pic>
      <p:pic>
        <p:nvPicPr>
          <p:cNvPr id="3074" name="Picture 2 2" descr="Image result for bivariate gaussian heights of husband and w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495800"/>
            <a:ext cx="3048000" cy="20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Jointly Distributed Random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6776522" cy="457886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Conditional Distributions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6784449" cy="422227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Independent Random Variables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47800"/>
            <a:ext cx="6784449" cy="4022854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390471"/>
            <a:ext cx="42664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Random variables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Jointly distributed random variables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Probabilistic setting for classification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Bayes classifier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Law of Total Probability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7" y="1447800"/>
            <a:ext cx="5519217" cy="3485328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Law of Total Expectation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8" y="1447801"/>
            <a:ext cx="6781810" cy="4684523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Bayes Rule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4424355" cy="95354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Mixed Case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17638"/>
            <a:ext cx="6783131" cy="231386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Variables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398"/>
            <a:ext cx="6800292" cy="3235724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Discrete Random Variables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3" y="1219202"/>
            <a:ext cx="6792367" cy="4021535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Examples of Discrete RVs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2" y="1371540"/>
            <a:ext cx="6781799" cy="3118176"/>
          </a:xfrm>
          <a:prstGeom prst="rect">
            <a:avLst/>
          </a:prstGeom>
          <a:noFill/>
          <a:effectLst/>
        </p:spPr>
      </p:pic>
      <p:pic>
        <p:nvPicPr>
          <p:cNvPr id="7" name="Picture 2" descr="Image result for die ro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31" y="1143000"/>
            <a:ext cx="1609725" cy="15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Discrete Uniform Distribution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4" y="1371604"/>
            <a:ext cx="6781802" cy="2179153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Bernoulli Trials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4" y="1371604"/>
            <a:ext cx="6780480" cy="2839504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Binomial Distribution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4" y="1371605"/>
            <a:ext cx="6777838" cy="3225148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Random 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09" y="1528617"/>
            <a:ext cx="6800292" cy="3539478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HIDDENFONTSHAPE" val="true"/>
</p:tagLst>
</file>

<file path=ppt/tags/tag10.xml><?xml version="1.0" encoding="utf-8"?>
<p:tagLst xmlns:p="http://schemas.openxmlformats.org/presentationml/2006/main">
  <p:tag name="OUTPUTDPI" val="1200"/>
  <p:tag name="ORIGINALHEIGHT" val="1200.6"/>
  <p:tag name="ORIGINALWIDTH" val="3851.51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begin{itemize}&#10;\item A continuous random variable has a {\em Gaussian} or {\em normal} distribution if its pdf has the form&#10;$$&#10;p(x) := \frac1{\sqrt{2 \pi \sigma^2}} \exp \left( -\frac{(x-\mu)^2}{2\sigma^2} \right)&#10;$$&#10;for some $\mu \in \R$ and $\sigma &gt; 0$.&#10;\item {\bf Examples:} Electronic noise, height of random person &#10;\end{itemize}&#10;\end{document}&#10;"/>
  <p:tag name="IGUANATEXSIZE" val="20"/>
  <p:tag name="IGUANATEXCURSOR" val="61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1.xml><?xml version="1.0" encoding="utf-8"?>
<p:tagLst xmlns:p="http://schemas.openxmlformats.org/presentationml/2006/main">
  <p:tag name="OUTPUTDPI" val="1200"/>
  <p:tag name="ORIGINALHEIGHT" val="2317.96"/>
  <p:tag name="ORIGINALWIDTH" val="2808.39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$P(\Omega) = 1$&#10;\item $P(A) \ge 0$ for all events $A$&#10;\item If $A_1, A_2, \ldots$ are disjoint, then &#10;$$&#10;P(A_1 \cup A_2 \cup \cdots) = \sum_i P(A_i).&#10;$$&#10;\item $P(A^c) = 1 - P(A)$&#10;\item $P(\emptyset) = 0$.&#10;\item If $A \subseteq B$ then $P(A) \le P(B)$&#10;\item $P(A \cup B) = P(A) + P(B) - P(A \cap B)$&#10;\item $\ldots$&#10;\end{itemize}&#10;\end{document}&#10;"/>
  <p:tag name="IGUANATEXSIZE" val="20"/>
  <p:tag name="IGUANATEXCURSOR" val="51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2.xml><?xml version="1.0" encoding="utf-8"?>
<p:tagLst xmlns:p="http://schemas.openxmlformats.org/presentationml/2006/main">
  <p:tag name="OUTPUTDPI" val="1200"/>
  <p:tag name="ORIGINALHEIGHT" val="1710.536"/>
  <p:tag name="ORIGINALWIDTH" val="2575.92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begin{itemize}&#10;\item The {\em expected value} of a random variable $X$ is&#10;$$&#10;E[X] := \sum_{x \in \Omega} x p(x)&#10;$$&#10;if $X$ is discrete, and&#10;$$&#10;E[X] := \int_{\Omega} x p(x)\, dx&#10;$$&#10;if $X$ is continuous. &#10;\item {\bf Examples:}&#10;\end{itemize}&#10;\end{document}&#10;"/>
  <p:tag name="IGUANATEXSIZE" val="20"/>
  <p:tag name="IGUANATEXCURSOR" val="51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3.xml><?xml version="1.0" encoding="utf-8"?>
<p:tagLst xmlns:p="http://schemas.openxmlformats.org/presentationml/2006/main">
  <p:tag name="OUTPUTDPI" val="1200"/>
  <p:tag name="ORIGINALHEIGHT" val="1906.262"/>
  <p:tag name="ORIGINALWIDTH" val="3851.51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begin{itemize}&#10;\item Random variables $X$ and $Y$ are {\em jointly discrete} if they are both discrete and based on the same underlying random experiment.&#10;\item The sample space $\Omega$ is now the set of possible outcomes of the ordered pair $(X,Y)$&#10;\item The {\em joint pmf} of $X$ and $Y$ is the function&#10;$$&#10;p(x,y) := \Pr(X = x \mbox{ and } Y=y)&#10;$$&#10;For any event $A \subseteq \Omega$, the probability that $(X,Y) \in A$ is&#10;$$&#10;\sum_{(x,y) \in A} p(x,y)&#10;$$&#10;\end{itemize}&#10;\end{document}&#10;"/>
  <p:tag name="IGUANATEXSIZE" val="20"/>
  <p:tag name="IGUANATEXCURSOR" val="675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4.xml><?xml version="1.0" encoding="utf-8"?>
<p:tagLst xmlns:p="http://schemas.openxmlformats.org/presentationml/2006/main">
  <p:tag name="OUTPUTDPI" val="1200"/>
  <p:tag name="ORIGINALHEIGHT" val="859.3926"/>
  <p:tag name="ORIGINALWIDTH" val="3005.624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noindent Roll two fair six-sided dice and let $X=$ max, $Y=$ min.&#10;\begin{enumerate}&#10;\item What is the sample space?&#10;\item Determine the joint pmf.&#10;\item What is the probability that $Y \ge 4$?&#10;\end{enumerate}&#10;\end{document}&#10;"/>
  <p:tag name="IGUANATEXSIZE" val="20"/>
  <p:tag name="IGUANATEXCURSOR" val="48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5.xml><?xml version="1.0" encoding="utf-8"?>
<p:tagLst xmlns:p="http://schemas.openxmlformats.org/presentationml/2006/main">
  <p:tag name="OUTPUTDPI" val="1200"/>
  <p:tag name="ORIGINALHEIGHT" val="1898.763"/>
  <p:tag name="ORIGINALWIDTH" val="3853.01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begin{itemize}&#10;\item Informally, random variables $X$ and $Y$ are {\em jointly continuous} if they are both continuous and based on the same underlying random experiment.&#10;\item Formally, $X$ and $Y$ are {\em jointly continuous} if there exists a function $p(x,y)$ (the joint pdf) such that, for all $A$, the probability of &#10;$$&#10;(X,Y) \in A&#10;$$&#10;is given by&#10;$$&#10;\int_{A} p(x,y)\, dx dy&#10;$$&#10;\item {\bf Example:} Bivariate Gaussian&#10;\end{itemize}&#10;\end{document}&#10;"/>
  <p:tag name="IGUANATEXSIZE" val="20"/>
  <p:tag name="IGUANATEXCURSOR" val="47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6.xml><?xml version="1.0" encoding="utf-8"?>
<p:tagLst xmlns:p="http://schemas.openxmlformats.org/presentationml/2006/main">
  <p:tag name="OUTPUTDPI" val="1200"/>
  <p:tag name="ORIGINALHEIGHT" val="2599.925"/>
  <p:tag name="ORIGINALWIDTH" val="3847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Natural generalization to multiple random variables&#10;$$&#10;\bX = \begin{bmatrix}&#10;X_1 \\&#10;\vdots \\&#10;X_N&#10;\end{bmatrix}&#10;$$&#10;\item If $X_1, \ldots, X_N$ are jointly distributed, then each $X_i$ is a (scalar) random variable whose pmf/pdf can be recovered from the joint pmf/pdf. For example, if $X$ and $Y$ are jointly continuous, then&#10;$$&#10;p_X(x) = \int_{-\infty}^\infty p_{X,Y}(x,y) \, dy.&#10;$$&#10;\item &#10;$$&#10;E[\bX] := \begin{bmatrix}&#10;E[X_1] \\&#10;\vdots \\&#10;E[X_N]&#10;\end{bmatrix}&#10;$$&#10;\end{itemize}&#10;\end{document}&#10;"/>
  <p:tag name="IGUANATEXSIZE" val="20"/>
  <p:tag name="IGUANATEXCURSOR" val="70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7.xml><?xml version="1.0" encoding="utf-8"?>
<p:tagLst xmlns:p="http://schemas.openxmlformats.org/presentationml/2006/main">
  <p:tag name="OUTPUTDPI" val="1200"/>
  <p:tag name="ORIGINALHEIGHT" val="2397.45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Suppose $X$ and $Y$ are jointly discrete, and $Y=y$ is observed. Then the {\em conditional distribution} of $X$ given $Y=y$ is given by the conditional pmf&#10;$$&#10;p_{X|Y}(x|y) := \frac{p_{XY}(x,y)}{p_Y(y)}.&#10;$$&#10;\item Suppose $X$ and $Y$ are jointly continuous, and $Y=y$ is observed. Then the {\em conditional distribution} of $X$ given $Y=y$ is given by the conditional pdf&#10;$$&#10;p_{X|Y}(x|y) := \frac{p_{XY}(x,y)}{p_Y(y)}.&#10;$$&#10;\item Natural extensions to multiple random variables, e.g., if $X_1, \ldots, X_5$ are jointly distributed, and $X_4$ and $X_5$ have already been observed, then&#10;$$&#10;p(x_1, x_2, x_3 | x_4, x_5) := \frac{p(x_1, \ldots, x_5)}{p(x_4,x_5)}&#10;$$&#10;\end{itemize}&#10;\end{document}&#10;"/>
  <p:tag name="IGUANATEXSIZE" val="20"/>
  <p:tag name="IGUANATEXCURSOR" val="92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8.xml><?xml version="1.0" encoding="utf-8"?>
<p:tagLst xmlns:p="http://schemas.openxmlformats.org/presentationml/2006/main">
  <p:tag name="OUTPUTDPI" val="1200"/>
  <p:tag name="ORIGINALHEIGHT" val="2284.215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Jointly distributed random variables $X_1, \ldots, X_N$ are said to be {\em independent} if&#10;$$&#10;p(x_1,x_2, \ldots, x_N) = p(x_1)p(x_2)\cdots p(x_N),&#10;$$&#10;i.e., ``the joint is the product of marginals.&quot;&#10;\item Intuitively, if you know the outcome of some subset of independent RVs, it doesn't tell you anything about the other RVs.&#10;\item {\bf Example:} Two consecutive flips of a coin&#10;\item For independent random variables, conditional distributions reduce to marginal distributions, e.g., if $X$ and $Y$ are independent, then&#10;$$&#10;p(x|y) = \frac{p(x,y)}{p(y)} = \frac{p(x)p(y)}{p(y)} = p(x).&#10;$$&#10;\end{itemize}&#10;\end{document}&#10;"/>
  <p:tag name="IGUANATEXSIZE" val="20"/>
  <p:tag name="IGUANATEXCURSOR" val="769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9.xml><?xml version="1.0" encoding="utf-8"?>
<p:tagLst xmlns:p="http://schemas.openxmlformats.org/presentationml/2006/main">
  <p:tag name="OUTPUTDPI" val="1200"/>
  <p:tag name="ORIGINALHEIGHT" val="1979.003"/>
  <p:tag name="ORIGINALWIDTH" val="3133.85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{\em Discrete case}: Let $X,Y$ be jointly discrete. Then&#10;\begin{align*}&#10;p(x) &amp;= \sum_{y} p(x,y) \\&#10;&amp;= \sum_y p(x|y) p(y)&#10;\end{align*}&#10;\item {\em Continuous case}: Let $X,Y$ be jointly continuous. Then&#10;\begin{align*}&#10;p(x) &amp;= \int_{-\infty}^\infty p(x,y)\, dy \\&#10;&amp;= \int_{-\infty}^\infty p(x|y) p(y) \, dy&#10;\end{align*}&#10;\end{itemize}&#10;\end{document}&#10;"/>
  <p:tag name="IGUANATEXSIZE" val="20"/>
  <p:tag name="IGUANATEXCURSOR" val="62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.xml><?xml version="1.0" encoding="utf-8"?>
<p:tagLst xmlns:p="http://schemas.openxmlformats.org/presentationml/2006/main">
  <p:tag name="OUTPUTDPI" val="1200"/>
  <p:tag name="ORIGINALHEIGHT" val="1837.27"/>
  <p:tag name="ORIGINALWIDTH" val="3861.267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(Informal definition) A {\em random variable} $X$ is a variable whose value is not known until some random experiment (i.e., measurement or observation) is conducted.&#10;\item A possible value of $X$ is called an {\em outcome}.&#10;\item The set of all possible values is called the {\em sample space}, often denoted $\Omega$.&#10;\item An {\em event} is a subset $A \subseteq \Omega$ to which a probability may be assigned.&#10;%\item A {\em probability function/law/measure} is a function $P$ that assigns events to reals numbers in $[0,1]$ and satisfies certain axioms.&#10;\item Every random variables is associated to a {\em probability distribution} $P$, which assigns probabilities to events. There are two main types of random variables: {\em discrete} and {\em continuous}&#10;\end{itemize}&#10;\end{document}&#10;"/>
  <p:tag name="IGUANATEXSIZE" val="20"/>
  <p:tag name="IGUANATEXCURSOR" val="923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0.xml><?xml version="1.0" encoding="utf-8"?>
<p:tagLst xmlns:p="http://schemas.openxmlformats.org/presentationml/2006/main">
  <p:tag name="OUTPUTDPI" val="1200"/>
  <p:tag name="ORIGINALHEIGHT" val="2659.917"/>
  <p:tag name="ORIGINALWIDTH" val="3850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Denote by&#10;$$&#10;E_{X|Y}[X|Y]&#10;$$&#10;the expected value of $X$ given $Y$, where $Y$ is viewed as \underline{random}. &#10;\item Thus $E_{X|Y}[X|Y]$ is random.&#10;\item LOTE: &#10;$$&#10;E_X[X] = E_Y [ E_{X|Y}[X|Y] ].&#10;$$&#10;\vspace{1in}&#10;\item Good exercise: Prove by considering discrete and continuous cases (the two cases are similar).&#10;\end{itemize}&#10;\end{document}&#10;"/>
  <p:tag name="IGUANATEXSIZE" val="20"/>
  <p:tag name="IGUANATEXCURSOR" val="465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1.xml><?xml version="1.0" encoding="utf-8"?>
<p:tagLst xmlns:p="http://schemas.openxmlformats.org/presentationml/2006/main">
  <p:tag name="OUTPUTDPI" val="1200"/>
  <p:tag name="ORIGINALHEIGHT" val="541.4323"/>
  <p:tag name="ORIGINALWIDTH" val="2512.186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For jointly distributed $X$ and $Y$,&#10;$$&#10;p(y|x) = \frac{p(x|y)p(y)}{p(x)}&#10;$$&#10;\end{itemize}&#10;\end{document}&#10;"/>
  <p:tag name="IGUANATEXSIZE" val="20"/>
  <p:tag name="IGUANATEXCURSOR" val="408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2.xml><?xml version="1.0" encoding="utf-8"?>
<p:tagLst xmlns:p="http://schemas.openxmlformats.org/presentationml/2006/main">
  <p:tag name="OUTPUTDPI" val="1200"/>
  <p:tag name="ORIGINALHEIGHT" val="1313.836"/>
  <p:tag name="ORIGINALWIDTH" val="3851.51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X}{{\bm X}}&#10;\newcommand{\bzero}{{\bm 0}}&#10;\newcommand{\R}{\mathbb{R}}&#10;\begin{document}&#10;\begin{itemize}&#10;\item What if $X$ is continuous and $Y$ is discrete? Can $X$ and $Y$ still be jointly distributed?&#10;\item Joint pmf/pdf no longer make sense.&#10;\item However, marginal and conditional distributions still make sense, so we can still calculate probabilities and expectations.&#10;\item {\bf EXERCISE:} Suppose $Y \sim \mbox{Bernoulli}(1/3)$, $X|Y=1 \sim {\cal N}(1,1)$, and $X|Y=0 \sim {\cal N}(0,1)$. What is $\Pr(X \ge 0.5)$?&#10;\end{itemize}&#10;\end{document}&#10;"/>
  <p:tag name="IGUANATEXSIZE" val="20"/>
  <p:tag name="IGUANATEXCURSOR" val="749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3.xml><?xml version="1.0" encoding="utf-8"?>
<p:tagLst xmlns:p="http://schemas.openxmlformats.org/presentationml/2006/main">
  <p:tag name="FIRSTCLAYTON@6DDFMPQS4DDHY552" val="5493"/>
</p:tagLst>
</file>

<file path=ppt/tags/tag3.xml><?xml version="1.0" encoding="utf-8"?>
<p:tagLst xmlns:p="http://schemas.openxmlformats.org/presentationml/2006/main">
  <p:tag name="OUTPUTDPI" val="1200"/>
  <p:tag name="ORIGINALHEIGHT" val="2283.465"/>
  <p:tag name="ORIGINALWIDTH" val="3856.7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A random variable is {\em discrete} if its sample space is a discrete set&#10;$$&#10;\Omega = \{x_1, x_2, \ldots\}&#10;$$&#10;\item The distribution of a discrete RV is defined by its {\em probability mass function} (pmf).&#10;\item A function $p:\Omega \to [0,1]$ is a valid pmf iff&#10;$$&#10;\circ \ p(x_i) \ge 0 \mbox{ for all $i$} \ \ \ \ \ \&#10;\circ \ \sum_{x_i \in \Omega} p(x_i) = 1&#10;$$&#10;\item The probability of an event $A$ is given by&#10;$$&#10;P(A) = \sum_{x_i \in A} p(x_i)&#10;$$&#10;\end{itemize}&#10;\end{document}&#10;"/>
  <p:tag name="IGUANATEXSIZE" val="20"/>
  <p:tag name="IGUANATEXCURSOR" val="73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4.xml><?xml version="1.0" encoding="utf-8"?>
<p:tagLst xmlns:p="http://schemas.openxmlformats.org/presentationml/2006/main">
  <p:tag name="OUTPUTDPI" val="1200"/>
  <p:tag name="ORIGINALHEIGHT" val="1770.529"/>
  <p:tag name="ORIGINALWIDTH" val="3850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{\bf Example:} $X=$ roll a fair, six-sided die&#10;\vspace{1.4in}&#10;\item {\bf Example:} $X=$ roll a loaded, six-sided die, where is a 6 is twice as likely as the other outcomes.&#10;\end{itemize}&#10;\end{document}&#10;"/>
  <p:tag name="IGUANATEXSIZE" val="20"/>
  <p:tag name="IGUANATEXCURSOR" val="34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5.xml><?xml version="1.0" encoding="utf-8"?>
<p:tagLst xmlns:p="http://schemas.openxmlformats.org/presentationml/2006/main">
  <p:tag name="OUTPUTDPI" val="1200"/>
  <p:tag name="ORIGINALHEIGHT" val="1237.345"/>
  <p:tag name="ORIGINALWIDTH" val="3850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A discrete random variable has a {\em (discrete) uniform} distribution if its sample spaces is a finite set&#10;$$&#10;\Omega = \{x_1, x_2, \ldots, x_N\}&#10;$$&#10;and is pmf is &#10;$$&#10;p(x_i) = \ \ \ \ \ &#10;$$&#10;\item {\bf Examples:} Roll a fair die, flip a fair coin, etc.&#10;\end{itemize}&#10;\end{document}&#10;"/>
  <p:tag name="IGUANATEXSIZE" val="20"/>
  <p:tag name="IGUANATEXCURSOR" val="53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6.xml><?xml version="1.0" encoding="utf-8"?>
<p:tagLst xmlns:p="http://schemas.openxmlformats.org/presentationml/2006/main">
  <p:tag name="OUTPUTDPI" val="1200"/>
  <p:tag name="ORIGINALHEIGHT" val="1612.298"/>
  <p:tag name="ORIGINALWIDTH" val="3850.01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A random variable with sample space $\{0,1\}$ is called a {\em Bernoulli trial}. It's pmf is characterized by &#10;$$&#10;p:= P(\{1\}),&#10;$$&#10;the probability that $X=1$. &#10;\item $p$ is called the ``success&quot; probability.&#10;\item {\bf Example:} Roll a fair die, and let $X=1$ if a 5 turns up, and $X=0$ otherwise. Then&#10;$$&#10;p=&#10;$$&#10;&#10;\end{itemize}&#10;\end{document}&#10;"/>
  <p:tag name="IGUANATEXSIZE" val="20"/>
  <p:tag name="IGUANATEXCURSOR" val="59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7.xml><?xml version="1.0" encoding="utf-8"?>
<p:tagLst xmlns:p="http://schemas.openxmlformats.org/presentationml/2006/main">
  <p:tag name="OUTPUTDPI" val="1200"/>
  <p:tag name="ORIGINALHEIGHT" val="1831.271"/>
  <p:tag name="ORIGINALWIDTH" val="3848.51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We say $X$ has a {\em binomial distribution} with parameters $N$ and $p$ if it is the sum of $N$ independent Bernoulli trials. &#10;\item Sample space:&#10;$$&#10;\Omega = \hspace{2in} \&#10;$$&#10;\item pmf:&#10;$$&#10;p(k) := \hspace{3in} \  &#10;$$&#10;\item {\bf Example:} Roll a fair die 10 times, let $X$ be the number of 5s observed. Then&#10;&#10;\end{itemize}&#10;\end{document}&#10;"/>
  <p:tag name="IGUANATEXSIZE" val="20"/>
  <p:tag name="IGUANATEXCURSOR" val="45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8.xml><?xml version="1.0" encoding="utf-8"?>
<p:tagLst xmlns:p="http://schemas.openxmlformats.org/presentationml/2006/main">
  <p:tag name="OUTPUTDPI" val="1200"/>
  <p:tag name="ORIGINALHEIGHT" val="2009.749"/>
  <p:tag name="ORIGINALWIDTH" val="3861.267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newcommand{\R}{\mathbb{R}}&#10;\begin{document}&#10;\begin{itemize}&#10;\item A random variable is {\em continuous} if its sample space is a continuum of points, i.e., an interval or union of intervals in $\R$.&#10;\item The distribution of a continuous RV is defined by its {\em probability density function} (pdf).&#10;\item A function $p:\Omega \to [0,1]$ is a valid pdf iff&#10;$$&#10;\circ \ p(x) \ge 0 \mbox{ for all $x \in \Omega$} \ \ \ \ \ \&#10;\circ \ \int_{\Omega} p(x) \, dx = 1&#10;$$&#10;\vspace{-.2in}&#10;\item The probability of an event $A$ is given by&#10;$$&#10;P(A) = \int_A p(x) \, dx&#10;$$&#10;\end{itemize}&#10;\end{document}&#10;"/>
  <p:tag name="IGUANATEXSIZE" val="20"/>
  <p:tag name="IGUANATEXCURSOR" val="60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9.xml><?xml version="1.0" encoding="utf-8"?>
<p:tagLst xmlns:p="http://schemas.openxmlformats.org/presentationml/2006/main">
  <p:tag name="OUTPUTDPI" val="1200"/>
  <p:tag name="ORIGINALHEIGHT" val="791.901"/>
  <p:tag name="ORIGINALWIDTH" val="3853.01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A continuous random variable has a {\em (continuous) uniform} distribution if its pdf is constant on the sample space. &#10;\item {\bf Example:} Draw an arrow on a frisbee. Throw the frisbee a long ways. Let $X$ be the bearing (with respect to magnetic north) of the arrow after it lands.&#10;\end{itemize}&#10;\end{document}&#10;"/>
  <p:tag name="IGUANATEXSIZE" val="20"/>
  <p:tag name="IGUANATEXCURSOR" val="566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WPS Presentation</Application>
  <PresentationFormat>On-screen Show (4:3)</PresentationFormat>
  <Paragraphs>54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宋体</vt:lpstr>
      <vt:lpstr>Wingdings</vt:lpstr>
      <vt:lpstr>CMSY10ORIG</vt:lpstr>
      <vt:lpstr>CMBX10</vt:lpstr>
      <vt:lpstr>CMR7</vt:lpstr>
      <vt:lpstr>CMMI10</vt:lpstr>
      <vt:lpstr>CMMI7</vt:lpstr>
      <vt:lpstr>CMR10</vt:lpstr>
      <vt:lpstr>MSBM10</vt:lpstr>
      <vt:lpstr>CMEX10</vt:lpstr>
      <vt:lpstr>CMSY7</vt:lpstr>
      <vt:lpstr>Calibri</vt:lpstr>
      <vt:lpstr>微软雅黑</vt:lpstr>
      <vt:lpstr>Arial Unicode MS</vt:lpstr>
      <vt:lpstr>Office Theme</vt:lpstr>
      <vt:lpstr>Probability Review </vt:lpstr>
      <vt:lpstr>Outline</vt:lpstr>
      <vt:lpstr>Random Variables</vt:lpstr>
      <vt:lpstr>Discrete Random Variables</vt:lpstr>
      <vt:lpstr>Examples of Discrete RVs</vt:lpstr>
      <vt:lpstr>Discrete Uniform Distribution</vt:lpstr>
      <vt:lpstr>Bernoulli Trials</vt:lpstr>
      <vt:lpstr>Binomial Distribution</vt:lpstr>
      <vt:lpstr>Continuous Random Variables</vt:lpstr>
      <vt:lpstr>Continuous Uniform Distribution</vt:lpstr>
      <vt:lpstr>Gaussian Distribution</vt:lpstr>
      <vt:lpstr>Properties of Probability Distributions</vt:lpstr>
      <vt:lpstr>Expectation</vt:lpstr>
      <vt:lpstr>Jointly Distributed Random Variables</vt:lpstr>
      <vt:lpstr>Group Exercise</vt:lpstr>
      <vt:lpstr>Jointly Distributed Random Variables</vt:lpstr>
      <vt:lpstr>Jointly Distributed Random Variables</vt:lpstr>
      <vt:lpstr>Conditional Distributions</vt:lpstr>
      <vt:lpstr>Independent Random Variables</vt:lpstr>
      <vt:lpstr>Law of Total Probability</vt:lpstr>
      <vt:lpstr>Law of Total Expectation</vt:lpstr>
      <vt:lpstr>Bayes Rule</vt:lpstr>
      <vt:lpstr>Mixed Case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Information</dc:title>
  <dc:creator>Clayton Scott</dc:creator>
  <cp:lastModifiedBy>Yun</cp:lastModifiedBy>
  <cp:revision>495</cp:revision>
  <cp:lastPrinted>2016-02-19T14:30:00Z</cp:lastPrinted>
  <dcterms:created xsi:type="dcterms:W3CDTF">2016-01-26T16:30:00Z</dcterms:created>
  <dcterms:modified xsi:type="dcterms:W3CDTF">2019-09-09T15:18:28Z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1033-11.2.0.8668</vt:lpwstr>
  </property>
</Properties>
</file>